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Lora"/>
      <p:regular r:id="rId17"/>
    </p:embeddedFont>
    <p:embeddedFont>
      <p:font typeface="Lora"/>
      <p:regular r:id="rId18"/>
    </p:embeddedFont>
    <p:embeddedFont>
      <p:font typeface="Lora"/>
      <p:regular r:id="rId19"/>
    </p:embeddedFont>
    <p:embeddedFont>
      <p:font typeface="Lora"/>
      <p:regular r:id="rId20"/>
    </p:embeddedFont>
    <p:embeddedFont>
      <p:font typeface="Source Sans 3"/>
      <p:regular r:id="rId21"/>
    </p:embeddedFont>
    <p:embeddedFont>
      <p:font typeface="Source Sans 3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svg"/><Relationship Id="rId4" Type="http://schemas.openxmlformats.org/officeDocument/2006/relationships/image" Target="../media/image-1-4.png"/><Relationship Id="rId5" Type="http://schemas.openxmlformats.org/officeDocument/2006/relationships/image" Target="../media/image-1-5.svg"/><Relationship Id="rId6" Type="http://schemas.openxmlformats.org/officeDocument/2006/relationships/slideLayout" Target="../slideLayouts/slideLayout2.xml"/><Relationship Id="rId7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svg"/><Relationship Id="rId3" Type="http://schemas.openxmlformats.org/officeDocument/2006/relationships/image" Target="../media/image-4-3.png"/><Relationship Id="rId4" Type="http://schemas.openxmlformats.org/officeDocument/2006/relationships/image" Target="../media/image-4-4.svg"/><Relationship Id="rId5" Type="http://schemas.openxmlformats.org/officeDocument/2006/relationships/image" Target="../media/image-4-5.png"/><Relationship Id="rId6" Type="http://schemas.openxmlformats.org/officeDocument/2006/relationships/image" Target="../media/image-4-6.svg"/><Relationship Id="rId7" Type="http://schemas.openxmlformats.org/officeDocument/2006/relationships/image" Target="../media/image-4-7.png"/><Relationship Id="rId8" Type="http://schemas.openxmlformats.org/officeDocument/2006/relationships/image" Target="../media/image-4-8.svg"/><Relationship Id="rId9" Type="http://schemas.openxmlformats.org/officeDocument/2006/relationships/slideLayout" Target="../slideLayouts/slideLayout5.xml"/><Relationship Id="rId10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svg"/><Relationship Id="rId4" Type="http://schemas.openxmlformats.org/officeDocument/2006/relationships/image" Target="../media/image-5-4.png"/><Relationship Id="rId5" Type="http://schemas.openxmlformats.org/officeDocument/2006/relationships/image" Target="../media/image-5-5.svg"/><Relationship Id="rId6" Type="http://schemas.openxmlformats.org/officeDocument/2006/relationships/image" Target="../media/image-5-6.png"/><Relationship Id="rId7" Type="http://schemas.openxmlformats.org/officeDocument/2006/relationships/image" Target="../media/image-5-7.svg"/><Relationship Id="rId8" Type="http://schemas.openxmlformats.org/officeDocument/2006/relationships/slideLayout" Target="../slideLayouts/slideLayout6.xml"/><Relationship Id="rId9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image" Target="../media/image-7-6.png"/><Relationship Id="rId7" Type="http://schemas.openxmlformats.org/officeDocument/2006/relationships/slideLayout" Target="../slideLayouts/slideLayout8.xml"/><Relationship Id="rId8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2717" y="615077"/>
            <a:ext cx="7578566" cy="526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0350"/>
              </a:lnSpc>
              <a:buNone/>
            </a:pPr>
            <a:r>
              <a:rPr lang="en-US" sz="825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Unlock Customer Shopping Insights</a:t>
            </a:r>
            <a:endParaRPr lang="en-US" sz="8250" dirty="0"/>
          </a:p>
        </p:txBody>
      </p:sp>
      <p:sp>
        <p:nvSpPr>
          <p:cNvPr id="4" name="Text 1"/>
          <p:cNvSpPr/>
          <p:nvPr/>
        </p:nvSpPr>
        <p:spPr>
          <a:xfrm>
            <a:off x="782717" y="6212086"/>
            <a:ext cx="7578566" cy="7153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Harnessing data with PostgreSQL, Jupyter Notebook (Python), &amp; Power BI to drive impactful business strategies.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82717" y="7186613"/>
            <a:ext cx="1402794" cy="420291"/>
          </a:xfrm>
          <a:prstGeom prst="roundRect">
            <a:avLst>
              <a:gd name="adj" fmla="val 6385"/>
            </a:avLst>
          </a:prstGeom>
          <a:solidFill>
            <a:srgbClr val="E2ECDF"/>
          </a:solidFill>
          <a:ln/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6900" y="7307342"/>
            <a:ext cx="178832" cy="17883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185148" y="7253645"/>
            <a:ext cx="866180" cy="2862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NEHA RAUT</a:t>
            </a:r>
            <a:endParaRPr lang="en-US" sz="1400" dirty="0"/>
          </a:p>
        </p:txBody>
      </p:sp>
      <p:sp>
        <p:nvSpPr>
          <p:cNvPr id="8" name="Shape 4"/>
          <p:cNvSpPr/>
          <p:nvPr/>
        </p:nvSpPr>
        <p:spPr>
          <a:xfrm>
            <a:off x="2297311" y="7178993"/>
            <a:ext cx="1388150" cy="435531"/>
          </a:xfrm>
          <a:prstGeom prst="roundRect">
            <a:avLst>
              <a:gd name="adj" fmla="val 6162"/>
            </a:avLst>
          </a:prstGeom>
          <a:noFill/>
          <a:ln w="7620">
            <a:solidFill>
              <a:srgbClr val="38512F"/>
            </a:solidFill>
            <a:prstDash val="solid"/>
          </a:ln>
        </p:spPr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39114" y="7307342"/>
            <a:ext cx="178832" cy="178832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2707362" y="7253645"/>
            <a:ext cx="836295" cy="2862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38512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05/01/2026</a:t>
            </a:r>
            <a:endParaRPr lang="en-US" sz="1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04267" y="999887"/>
            <a:ext cx="7535466" cy="1351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300"/>
              </a:lnSpc>
              <a:buNone/>
            </a:pPr>
            <a:r>
              <a:rPr lang="en-US" sz="425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Driving Business Forward: Impact &amp; Future Vision</a:t>
            </a:r>
            <a:endParaRPr lang="en-US" sz="4250" dirty="0"/>
          </a:p>
        </p:txBody>
      </p:sp>
      <p:sp>
        <p:nvSpPr>
          <p:cNvPr id="4" name="Text 1"/>
          <p:cNvSpPr/>
          <p:nvPr/>
        </p:nvSpPr>
        <p:spPr>
          <a:xfrm>
            <a:off x="804267" y="2925961"/>
            <a:ext cx="3487460" cy="8110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55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Achieving Data-Driven Success</a:t>
            </a:r>
            <a:endParaRPr lang="en-US" sz="2550" dirty="0"/>
          </a:p>
        </p:txBody>
      </p:sp>
      <p:sp>
        <p:nvSpPr>
          <p:cNvPr id="5" name="Text 2"/>
          <p:cNvSpPr/>
          <p:nvPr/>
        </p:nvSpPr>
        <p:spPr>
          <a:xfrm>
            <a:off x="804267" y="3966805"/>
            <a:ext cx="3487460" cy="2205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8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This project showcases how integrating PostgreSQL, Python, and Power BI transforms raw customer shopping data into actionable insights, fundamentally enhancing business decision-making.</a:t>
            </a:r>
            <a:endParaRPr lang="en-US" sz="1800" dirty="0"/>
          </a:p>
        </p:txBody>
      </p:sp>
      <p:sp>
        <p:nvSpPr>
          <p:cNvPr id="6" name="Text 3"/>
          <p:cNvSpPr/>
          <p:nvPr/>
        </p:nvSpPr>
        <p:spPr>
          <a:xfrm>
            <a:off x="4859893" y="2925961"/>
            <a:ext cx="3487460" cy="8110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55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Strategic Roadmap: Next Frontiers</a:t>
            </a:r>
            <a:endParaRPr lang="en-US" sz="2550" dirty="0"/>
          </a:p>
        </p:txBody>
      </p:sp>
      <p:sp>
        <p:nvSpPr>
          <p:cNvPr id="7" name="Text 4"/>
          <p:cNvSpPr/>
          <p:nvPr/>
        </p:nvSpPr>
        <p:spPr>
          <a:xfrm>
            <a:off x="4859893" y="3966805"/>
            <a:ext cx="3487460" cy="7353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8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Integrate location, season, and payment data</a:t>
            </a:r>
            <a:endParaRPr lang="en-US" sz="1800" dirty="0"/>
          </a:p>
        </p:txBody>
      </p:sp>
      <p:sp>
        <p:nvSpPr>
          <p:cNvPr id="8" name="Text 5"/>
          <p:cNvSpPr/>
          <p:nvPr/>
        </p:nvSpPr>
        <p:spPr>
          <a:xfrm>
            <a:off x="4859893" y="4782503"/>
            <a:ext cx="3487460" cy="7353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8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Implement machine learning for deeper customer segmentation</a:t>
            </a:r>
            <a:endParaRPr lang="en-US" sz="1800" dirty="0"/>
          </a:p>
        </p:txBody>
      </p:sp>
      <p:sp>
        <p:nvSpPr>
          <p:cNvPr id="9" name="Text 6"/>
          <p:cNvSpPr/>
          <p:nvPr/>
        </p:nvSpPr>
        <p:spPr>
          <a:xfrm>
            <a:off x="4859893" y="5598200"/>
            <a:ext cx="3487460" cy="7353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8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Forecast future sales trends with advanced predictive analytics</a:t>
            </a:r>
            <a:endParaRPr lang="en-US" sz="1800" dirty="0"/>
          </a:p>
        </p:txBody>
      </p:sp>
      <p:sp>
        <p:nvSpPr>
          <p:cNvPr id="10" name="Text 7"/>
          <p:cNvSpPr/>
          <p:nvPr/>
        </p:nvSpPr>
        <p:spPr>
          <a:xfrm>
            <a:off x="4859893" y="6413897"/>
            <a:ext cx="3487460" cy="7353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8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Develop real-time dashboard capabilities for instant insights</a:t>
            </a:r>
            <a:endParaRPr lang="en-US" sz="18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609249" y="527090"/>
            <a:ext cx="11411902" cy="15561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6100"/>
              </a:lnSpc>
              <a:buNone/>
            </a:pPr>
            <a:r>
              <a:rPr lang="en-US" sz="49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Unlocking Customer Behavior for Growth</a:t>
            </a:r>
            <a:endParaRPr lang="en-US" sz="4900" dirty="0"/>
          </a:p>
        </p:txBody>
      </p:sp>
      <p:sp>
        <p:nvSpPr>
          <p:cNvPr id="3" name="Text 1"/>
          <p:cNvSpPr/>
          <p:nvPr/>
        </p:nvSpPr>
        <p:spPr>
          <a:xfrm>
            <a:off x="1609249" y="2466618"/>
            <a:ext cx="11411902" cy="3067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Driving business intelligence and data-driven decision-making.</a:t>
            </a:r>
            <a:endParaRPr lang="en-US" sz="1500" dirty="0"/>
          </a:p>
        </p:txBody>
      </p:sp>
      <p:sp>
        <p:nvSpPr>
          <p:cNvPr id="4" name="Text 2"/>
          <p:cNvSpPr/>
          <p:nvPr/>
        </p:nvSpPr>
        <p:spPr>
          <a:xfrm>
            <a:off x="1609249" y="3180636"/>
            <a:ext cx="4700707" cy="338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Empower Your Strategy with Insights</a:t>
            </a:r>
            <a:endParaRPr lang="en-US" sz="2100" dirty="0"/>
          </a:p>
        </p:txBody>
      </p:sp>
      <p:sp>
        <p:nvSpPr>
          <p:cNvPr id="5" name="Text 3"/>
          <p:cNvSpPr/>
          <p:nvPr/>
        </p:nvSpPr>
        <p:spPr>
          <a:xfrm>
            <a:off x="1609249" y="3710583"/>
            <a:ext cx="6659999" cy="6134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Uncover critical purchase patterns, frequency, and spending habits to empower strategic marketing, optimize product placement, and maximize revenue growth.</a:t>
            </a:r>
            <a:endParaRPr lang="en-US" sz="1500" dirty="0"/>
          </a:p>
        </p:txBody>
      </p:sp>
      <p:sp>
        <p:nvSpPr>
          <p:cNvPr id="6" name="Text 4"/>
          <p:cNvSpPr/>
          <p:nvPr/>
        </p:nvSpPr>
        <p:spPr>
          <a:xfrm>
            <a:off x="1609249" y="4515683"/>
            <a:ext cx="3397925" cy="338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Our Data-Driven Approach</a:t>
            </a:r>
            <a:endParaRPr lang="en-US" sz="2100" dirty="0"/>
          </a:p>
        </p:txBody>
      </p:sp>
      <p:sp>
        <p:nvSpPr>
          <p:cNvPr id="7" name="Text 5"/>
          <p:cNvSpPr/>
          <p:nvPr/>
        </p:nvSpPr>
        <p:spPr>
          <a:xfrm>
            <a:off x="1609249" y="5045631"/>
            <a:ext cx="6659999" cy="9201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This project leverages </a:t>
            </a:r>
            <a:pPr algn="l" indent="0" marL="0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PostgreSQL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for robust data storage, </a:t>
            </a:r>
            <a:pPr algn="l" indent="0" marL="0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Python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for sophisticated analysis and cleaning, and </a:t>
            </a:r>
            <a:pPr algn="l" indent="0" marL="0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Power BI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for compelling, interactive visualizations.</a:t>
            </a:r>
            <a:endParaRPr lang="en-US" sz="1500" dirty="0"/>
          </a:p>
        </p:txBody>
      </p:sp>
      <p:pic>
        <p:nvPicPr>
          <p:cNvPr id="8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744545" y="3204567"/>
            <a:ext cx="4284107" cy="428410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80773" y="1160859"/>
            <a:ext cx="7755255" cy="11670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550"/>
              </a:lnSpc>
              <a:buNone/>
            </a:pPr>
            <a:r>
              <a:rPr lang="en-US" sz="365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The Challenge: Unlocking Customer Data</a:t>
            </a:r>
            <a:endParaRPr lang="en-US" sz="3650" dirty="0"/>
          </a:p>
        </p:txBody>
      </p:sp>
      <p:sp>
        <p:nvSpPr>
          <p:cNvPr id="4" name="Shape 1"/>
          <p:cNvSpPr/>
          <p:nvPr/>
        </p:nvSpPr>
        <p:spPr>
          <a:xfrm>
            <a:off x="6180773" y="2625447"/>
            <a:ext cx="3778448" cy="2122408"/>
          </a:xfrm>
          <a:prstGeom prst="roundRect">
            <a:avLst>
              <a:gd name="adj" fmla="val 5170"/>
            </a:avLst>
          </a:prstGeom>
          <a:solidFill>
            <a:srgbClr val="FEF5E7"/>
          </a:solidFill>
          <a:ln w="22860">
            <a:solidFill>
              <a:srgbClr val="D9CDBA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157913" y="2625447"/>
            <a:ext cx="91440" cy="2122408"/>
          </a:xfrm>
          <a:prstGeom prst="roundRect">
            <a:avLst>
              <a:gd name="adj" fmla="val 32548"/>
            </a:avLst>
          </a:prstGeom>
          <a:solidFill>
            <a:srgbClr val="38512F"/>
          </a:solidFill>
          <a:ln/>
        </p:spPr>
      </p:sp>
      <p:sp>
        <p:nvSpPr>
          <p:cNvPr id="6" name="Text 3"/>
          <p:cNvSpPr/>
          <p:nvPr/>
        </p:nvSpPr>
        <p:spPr>
          <a:xfrm>
            <a:off x="6470571" y="2846665"/>
            <a:ext cx="2578537" cy="2918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Untapped Data Streams</a:t>
            </a:r>
            <a:endParaRPr lang="en-US" sz="1800" dirty="0"/>
          </a:p>
        </p:txBody>
      </p:sp>
      <p:sp>
        <p:nvSpPr>
          <p:cNvPr id="7" name="Text 4"/>
          <p:cNvSpPr/>
          <p:nvPr/>
        </p:nvSpPr>
        <p:spPr>
          <a:xfrm>
            <a:off x="6470571" y="3257431"/>
            <a:ext cx="3267432" cy="12692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Businesses are awash in raw transaction data, yet its true value often remains untapped and underutilized.</a:t>
            </a:r>
            <a:endParaRPr lang="en-US" sz="1550" dirty="0"/>
          </a:p>
        </p:txBody>
      </p:sp>
      <p:sp>
        <p:nvSpPr>
          <p:cNvPr id="8" name="Shape 5"/>
          <p:cNvSpPr/>
          <p:nvPr/>
        </p:nvSpPr>
        <p:spPr>
          <a:xfrm>
            <a:off x="10157579" y="2625447"/>
            <a:ext cx="3778448" cy="2122408"/>
          </a:xfrm>
          <a:prstGeom prst="roundRect">
            <a:avLst>
              <a:gd name="adj" fmla="val 5170"/>
            </a:avLst>
          </a:prstGeom>
          <a:solidFill>
            <a:srgbClr val="FEF5E7"/>
          </a:solidFill>
          <a:ln w="22860">
            <a:solidFill>
              <a:srgbClr val="D9CDBA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10134719" y="2625447"/>
            <a:ext cx="91440" cy="2122408"/>
          </a:xfrm>
          <a:prstGeom prst="roundRect">
            <a:avLst>
              <a:gd name="adj" fmla="val 32548"/>
            </a:avLst>
          </a:prstGeom>
          <a:solidFill>
            <a:srgbClr val="38512F"/>
          </a:solidFill>
          <a:ln/>
        </p:spPr>
      </p:sp>
      <p:sp>
        <p:nvSpPr>
          <p:cNvPr id="10" name="Text 7"/>
          <p:cNvSpPr/>
          <p:nvPr/>
        </p:nvSpPr>
        <p:spPr>
          <a:xfrm>
            <a:off x="10447377" y="2846665"/>
            <a:ext cx="2754392" cy="2918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Uncover Hidden Patterns</a:t>
            </a:r>
            <a:endParaRPr lang="en-US" sz="1800" dirty="0"/>
          </a:p>
        </p:txBody>
      </p:sp>
      <p:sp>
        <p:nvSpPr>
          <p:cNvPr id="11" name="Text 8"/>
          <p:cNvSpPr/>
          <p:nvPr/>
        </p:nvSpPr>
        <p:spPr>
          <a:xfrm>
            <a:off x="10447377" y="3257431"/>
            <a:ext cx="3267432" cy="12692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Critical questions emerge: Which products dominate sales? Which customer segments drive the most revenue?</a:t>
            </a:r>
            <a:endParaRPr lang="en-US" sz="1550" dirty="0"/>
          </a:p>
        </p:txBody>
      </p:sp>
      <p:sp>
        <p:nvSpPr>
          <p:cNvPr id="12" name="Shape 9"/>
          <p:cNvSpPr/>
          <p:nvPr/>
        </p:nvSpPr>
        <p:spPr>
          <a:xfrm>
            <a:off x="6180773" y="4946213"/>
            <a:ext cx="3778448" cy="2122408"/>
          </a:xfrm>
          <a:prstGeom prst="roundRect">
            <a:avLst>
              <a:gd name="adj" fmla="val 5170"/>
            </a:avLst>
          </a:prstGeom>
          <a:solidFill>
            <a:srgbClr val="FEF5E7"/>
          </a:solidFill>
          <a:ln w="22860">
            <a:solidFill>
              <a:srgbClr val="D9CDBA"/>
            </a:solidFill>
            <a:prstDash val="solid"/>
          </a:ln>
        </p:spPr>
      </p:sp>
      <p:sp>
        <p:nvSpPr>
          <p:cNvPr id="13" name="Shape 10"/>
          <p:cNvSpPr/>
          <p:nvPr/>
        </p:nvSpPr>
        <p:spPr>
          <a:xfrm>
            <a:off x="6157913" y="4946213"/>
            <a:ext cx="91440" cy="2122408"/>
          </a:xfrm>
          <a:prstGeom prst="roundRect">
            <a:avLst>
              <a:gd name="adj" fmla="val 32548"/>
            </a:avLst>
          </a:prstGeom>
          <a:solidFill>
            <a:srgbClr val="38512F"/>
          </a:solidFill>
          <a:ln/>
        </p:spPr>
      </p:sp>
      <p:sp>
        <p:nvSpPr>
          <p:cNvPr id="14" name="Text 11"/>
          <p:cNvSpPr/>
          <p:nvPr/>
        </p:nvSpPr>
        <p:spPr>
          <a:xfrm>
            <a:off x="6470571" y="5167432"/>
            <a:ext cx="2718078" cy="2918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Drive Actionable Insights</a:t>
            </a:r>
            <a:endParaRPr lang="en-US" sz="1800" dirty="0"/>
          </a:p>
        </p:txBody>
      </p:sp>
      <p:sp>
        <p:nvSpPr>
          <p:cNvPr id="15" name="Text 12"/>
          <p:cNvSpPr/>
          <p:nvPr/>
        </p:nvSpPr>
        <p:spPr>
          <a:xfrm>
            <a:off x="6470571" y="5578197"/>
            <a:ext cx="3267432" cy="12692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Translating data into strategy demands clarity: How do demographics and product types influence buying decisions?</a:t>
            </a:r>
            <a:endParaRPr lang="en-US" sz="15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706160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Project Objectives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837724" y="1888927"/>
            <a:ext cx="6357818" cy="2697599"/>
          </a:xfrm>
          <a:prstGeom prst="roundRect">
            <a:avLst>
              <a:gd name="adj" fmla="val 1331"/>
            </a:avLst>
          </a:prstGeom>
          <a:solidFill>
            <a:srgbClr val="F3E7D4"/>
          </a:solidFill>
          <a:ln/>
        </p:spPr>
      </p:sp>
      <p:sp>
        <p:nvSpPr>
          <p:cNvPr id="4" name="Shape 2"/>
          <p:cNvSpPr/>
          <p:nvPr/>
        </p:nvSpPr>
        <p:spPr>
          <a:xfrm>
            <a:off x="1077039" y="2128242"/>
            <a:ext cx="718066" cy="718066"/>
          </a:xfrm>
          <a:prstGeom prst="roundRect">
            <a:avLst>
              <a:gd name="adj" fmla="val 12732932"/>
            </a:avLst>
          </a:prstGeom>
          <a:solidFill>
            <a:srgbClr val="38512F"/>
          </a:solidFill>
          <a:ln/>
        </p:spPr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274445" y="2325648"/>
            <a:ext cx="323136" cy="323136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77039" y="3085624"/>
            <a:ext cx="3380184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Uncover Purchase Trends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77039" y="3581162"/>
            <a:ext cx="587918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Deep dive into real-world transaction data to reveal crucial customer purchase patterns and preferences.</a:t>
            </a:r>
            <a:endParaRPr lang="en-US" sz="1850" dirty="0"/>
          </a:p>
        </p:txBody>
      </p:sp>
      <p:sp>
        <p:nvSpPr>
          <p:cNvPr id="8" name="Shape 5"/>
          <p:cNvSpPr/>
          <p:nvPr/>
        </p:nvSpPr>
        <p:spPr>
          <a:xfrm>
            <a:off x="7434858" y="1888927"/>
            <a:ext cx="6357818" cy="2697599"/>
          </a:xfrm>
          <a:prstGeom prst="roundRect">
            <a:avLst>
              <a:gd name="adj" fmla="val 1331"/>
            </a:avLst>
          </a:prstGeom>
          <a:solidFill>
            <a:srgbClr val="F3E7D4"/>
          </a:solidFill>
          <a:ln/>
        </p:spPr>
      </p:sp>
      <p:sp>
        <p:nvSpPr>
          <p:cNvPr id="9" name="Shape 6"/>
          <p:cNvSpPr/>
          <p:nvPr/>
        </p:nvSpPr>
        <p:spPr>
          <a:xfrm>
            <a:off x="7674173" y="2128242"/>
            <a:ext cx="718066" cy="718066"/>
          </a:xfrm>
          <a:prstGeom prst="roundRect">
            <a:avLst>
              <a:gd name="adj" fmla="val 12732932"/>
            </a:avLst>
          </a:prstGeom>
          <a:solidFill>
            <a:srgbClr val="38512F"/>
          </a:solidFill>
          <a:ln/>
        </p:spPr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71579" y="2325648"/>
            <a:ext cx="323136" cy="323136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7674173" y="3085624"/>
            <a:ext cx="3666411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Optimize Data Management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7674173" y="3581162"/>
            <a:ext cx="587918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Leverage PostgreSQL to build a robust, scalable foundation for storing and rapidly querying vast datasets.</a:t>
            </a:r>
            <a:endParaRPr lang="en-US" sz="1850" dirty="0"/>
          </a:p>
        </p:txBody>
      </p:sp>
      <p:sp>
        <p:nvSpPr>
          <p:cNvPr id="13" name="Shape 9"/>
          <p:cNvSpPr/>
          <p:nvPr/>
        </p:nvSpPr>
        <p:spPr>
          <a:xfrm>
            <a:off x="837724" y="4825841"/>
            <a:ext cx="6357818" cy="2697599"/>
          </a:xfrm>
          <a:prstGeom prst="roundRect">
            <a:avLst>
              <a:gd name="adj" fmla="val 1331"/>
            </a:avLst>
          </a:prstGeom>
          <a:solidFill>
            <a:srgbClr val="F3E7D4"/>
          </a:solidFill>
          <a:ln/>
        </p:spPr>
      </p:sp>
      <p:sp>
        <p:nvSpPr>
          <p:cNvPr id="14" name="Shape 10"/>
          <p:cNvSpPr/>
          <p:nvPr/>
        </p:nvSpPr>
        <p:spPr>
          <a:xfrm>
            <a:off x="1077039" y="5065157"/>
            <a:ext cx="718066" cy="718066"/>
          </a:xfrm>
          <a:prstGeom prst="roundRect">
            <a:avLst>
              <a:gd name="adj" fmla="val 12732932"/>
            </a:avLst>
          </a:prstGeom>
          <a:solidFill>
            <a:srgbClr val="38512F"/>
          </a:solidFill>
          <a:ln/>
        </p:spPr>
      </p:sp>
      <p:pic>
        <p:nvPicPr>
          <p:cNvPr id="15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74445" y="5262563"/>
            <a:ext cx="323136" cy="323136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1077039" y="6022538"/>
            <a:ext cx="3231237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Refine &amp; Transform Data</a:t>
            </a:r>
            <a:endParaRPr lang="en-US" sz="2200" dirty="0"/>
          </a:p>
        </p:txBody>
      </p:sp>
      <p:sp>
        <p:nvSpPr>
          <p:cNvPr id="17" name="Text 12"/>
          <p:cNvSpPr/>
          <p:nvPr/>
        </p:nvSpPr>
        <p:spPr>
          <a:xfrm>
            <a:off x="1077039" y="6518077"/>
            <a:ext cx="587918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Utilize Python in Jupyter Notebooks to meticulously clean, process, and analyze complex raw data.</a:t>
            </a:r>
            <a:endParaRPr lang="en-US" sz="1850" dirty="0"/>
          </a:p>
        </p:txBody>
      </p:sp>
      <p:sp>
        <p:nvSpPr>
          <p:cNvPr id="18" name="Shape 13"/>
          <p:cNvSpPr/>
          <p:nvPr/>
        </p:nvSpPr>
        <p:spPr>
          <a:xfrm>
            <a:off x="7434858" y="4825841"/>
            <a:ext cx="6357818" cy="2697599"/>
          </a:xfrm>
          <a:prstGeom prst="roundRect">
            <a:avLst>
              <a:gd name="adj" fmla="val 1331"/>
            </a:avLst>
          </a:prstGeom>
          <a:solidFill>
            <a:srgbClr val="F3E7D4"/>
          </a:solidFill>
          <a:ln/>
        </p:spPr>
      </p:sp>
      <p:sp>
        <p:nvSpPr>
          <p:cNvPr id="19" name="Shape 14"/>
          <p:cNvSpPr/>
          <p:nvPr/>
        </p:nvSpPr>
        <p:spPr>
          <a:xfrm>
            <a:off x="7674173" y="5065157"/>
            <a:ext cx="718066" cy="718066"/>
          </a:xfrm>
          <a:prstGeom prst="roundRect">
            <a:avLst>
              <a:gd name="adj" fmla="val 12732932"/>
            </a:avLst>
          </a:prstGeom>
          <a:solidFill>
            <a:srgbClr val="38512F"/>
          </a:solidFill>
          <a:ln/>
        </p:spPr>
      </p:sp>
      <p:pic>
        <p:nvPicPr>
          <p:cNvPr id="20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871579" y="5262563"/>
            <a:ext cx="323136" cy="323136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7674173" y="6022538"/>
            <a:ext cx="3575804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Empower Business Insights</a:t>
            </a:r>
            <a:endParaRPr lang="en-US" sz="2200" dirty="0"/>
          </a:p>
        </p:txBody>
      </p:sp>
      <p:sp>
        <p:nvSpPr>
          <p:cNvPr id="22" name="Text 16"/>
          <p:cNvSpPr/>
          <p:nvPr/>
        </p:nvSpPr>
        <p:spPr>
          <a:xfrm>
            <a:off x="7674173" y="6518077"/>
            <a:ext cx="587918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Create dynamic, interactive dashboards in Power BI to translate data into actionable business intelligence.</a:t>
            </a:r>
            <a:endParaRPr lang="en-US" sz="18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03764" y="643771"/>
            <a:ext cx="7509272" cy="13735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Driving Insights: Our Tech Stack</a:t>
            </a:r>
            <a:endParaRPr lang="en-US" sz="43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03764" y="2367558"/>
            <a:ext cx="700564" cy="70056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296150" y="2564606"/>
            <a:ext cx="2747486" cy="3434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PostgreSQL</a:t>
            </a:r>
            <a:endParaRPr lang="en-US" sz="2150" dirty="0"/>
          </a:p>
        </p:txBody>
      </p:sp>
      <p:sp>
        <p:nvSpPr>
          <p:cNvPr id="6" name="Text 2"/>
          <p:cNvSpPr/>
          <p:nvPr/>
        </p:nvSpPr>
        <p:spPr>
          <a:xfrm>
            <a:off x="7296150" y="3048119"/>
            <a:ext cx="6516886" cy="7474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8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Establishes a robust data foundation, enabling efficient storage and lightning-fast queries for massive transaction records.</a:t>
            </a:r>
            <a:endParaRPr lang="en-US" sz="18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03764" y="4262676"/>
            <a:ext cx="700564" cy="70056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296150" y="4459724"/>
            <a:ext cx="2747486" cy="3434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Jupyter Notebook</a:t>
            </a:r>
            <a:endParaRPr lang="en-US" sz="2150" dirty="0"/>
          </a:p>
        </p:txBody>
      </p:sp>
      <p:sp>
        <p:nvSpPr>
          <p:cNvPr id="9" name="Text 4"/>
          <p:cNvSpPr/>
          <p:nvPr/>
        </p:nvSpPr>
        <p:spPr>
          <a:xfrm>
            <a:off x="7296150" y="4943237"/>
            <a:ext cx="6516886" cy="7474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8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Transforms raw data into actionable insights through rigorous cleaning, exploratory analysis, and powerful statistical modeling.</a:t>
            </a:r>
            <a:endParaRPr lang="en-US" sz="18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303764" y="6157793"/>
            <a:ext cx="700564" cy="70056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296150" y="6354842"/>
            <a:ext cx="2747486" cy="3434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Power BI</a:t>
            </a:r>
            <a:endParaRPr lang="en-US" sz="2150" dirty="0"/>
          </a:p>
        </p:txBody>
      </p:sp>
      <p:sp>
        <p:nvSpPr>
          <p:cNvPr id="12" name="Text 6"/>
          <p:cNvSpPr/>
          <p:nvPr/>
        </p:nvSpPr>
        <p:spPr>
          <a:xfrm>
            <a:off x="7296150" y="6838355"/>
            <a:ext cx="6516886" cy="7474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8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Translates complex data into dynamic, interactive dashboards and compelling visualizations, empowering strategic decisions.</a:t>
            </a:r>
            <a:endParaRPr lang="en-US" sz="18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56736" y="1289685"/>
            <a:ext cx="7717869" cy="4679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650"/>
              </a:lnSpc>
              <a:buNone/>
            </a:pPr>
            <a:r>
              <a:rPr lang="en-US" sz="29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Unlocking Insights: Our Transaction Dataset</a:t>
            </a:r>
            <a:endParaRPr lang="en-US" sz="2900" dirty="0"/>
          </a:p>
        </p:txBody>
      </p:sp>
      <p:sp>
        <p:nvSpPr>
          <p:cNvPr id="4" name="Text 1"/>
          <p:cNvSpPr/>
          <p:nvPr/>
        </p:nvSpPr>
        <p:spPr>
          <a:xfrm>
            <a:off x="556736" y="1996202"/>
            <a:ext cx="8030527" cy="5088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Dive into our rich dataset, meticulously structured to empower deep analysis and uncover powerful customer insights from detailed shopping transaction records:</a:t>
            </a:r>
            <a:endParaRPr lang="en-US" sz="1250" dirty="0"/>
          </a:p>
        </p:txBody>
      </p:sp>
      <p:sp>
        <p:nvSpPr>
          <p:cNvPr id="5" name="Shape 2"/>
          <p:cNvSpPr/>
          <p:nvPr/>
        </p:nvSpPr>
        <p:spPr>
          <a:xfrm>
            <a:off x="556736" y="2684026"/>
            <a:ext cx="8030527" cy="4255889"/>
          </a:xfrm>
          <a:prstGeom prst="roundRect">
            <a:avLst>
              <a:gd name="adj" fmla="val 561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564356" y="2691646"/>
            <a:ext cx="8015288" cy="46041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7" name="Text 4"/>
          <p:cNvSpPr/>
          <p:nvPr/>
        </p:nvSpPr>
        <p:spPr>
          <a:xfrm>
            <a:off x="723424" y="2794635"/>
            <a:ext cx="2082641" cy="2544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b="1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Column Name</a:t>
            </a:r>
            <a:endParaRPr lang="en-US" sz="1250" dirty="0"/>
          </a:p>
        </p:txBody>
      </p:sp>
      <p:sp>
        <p:nvSpPr>
          <p:cNvPr id="8" name="Text 5"/>
          <p:cNvSpPr/>
          <p:nvPr/>
        </p:nvSpPr>
        <p:spPr>
          <a:xfrm>
            <a:off x="3131820" y="2794635"/>
            <a:ext cx="3681889" cy="2544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b="1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Description</a:t>
            </a:r>
            <a:endParaRPr lang="en-US" sz="1250" dirty="0"/>
          </a:p>
        </p:txBody>
      </p:sp>
      <p:sp>
        <p:nvSpPr>
          <p:cNvPr id="9" name="Text 6"/>
          <p:cNvSpPr/>
          <p:nvPr/>
        </p:nvSpPr>
        <p:spPr>
          <a:xfrm>
            <a:off x="7139464" y="2794635"/>
            <a:ext cx="1281112" cy="2544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b="1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Data Type</a:t>
            </a:r>
            <a:endParaRPr lang="en-US" sz="1250" dirty="0"/>
          </a:p>
        </p:txBody>
      </p:sp>
      <p:sp>
        <p:nvSpPr>
          <p:cNvPr id="10" name="Shape 7"/>
          <p:cNvSpPr/>
          <p:nvPr/>
        </p:nvSpPr>
        <p:spPr>
          <a:xfrm>
            <a:off x="564356" y="3152061"/>
            <a:ext cx="8015288" cy="71485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1" name="Text 8"/>
          <p:cNvSpPr/>
          <p:nvPr/>
        </p:nvSpPr>
        <p:spPr>
          <a:xfrm>
            <a:off x="723424" y="3255050"/>
            <a:ext cx="2082641" cy="2544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Customer_ID</a:t>
            </a:r>
            <a:endParaRPr lang="en-US" sz="1250" dirty="0"/>
          </a:p>
        </p:txBody>
      </p:sp>
      <p:sp>
        <p:nvSpPr>
          <p:cNvPr id="12" name="Text 9"/>
          <p:cNvSpPr/>
          <p:nvPr/>
        </p:nvSpPr>
        <p:spPr>
          <a:xfrm>
            <a:off x="3131820" y="3255050"/>
            <a:ext cx="3681889" cy="5088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Unique customer identifier for tracking individual behavior</a:t>
            </a:r>
            <a:endParaRPr lang="en-US" sz="1250" dirty="0"/>
          </a:p>
        </p:txBody>
      </p:sp>
      <p:sp>
        <p:nvSpPr>
          <p:cNvPr id="13" name="Text 10"/>
          <p:cNvSpPr/>
          <p:nvPr/>
        </p:nvSpPr>
        <p:spPr>
          <a:xfrm>
            <a:off x="7139464" y="3255050"/>
            <a:ext cx="1281112" cy="2544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b="1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Integer</a:t>
            </a:r>
            <a:endParaRPr lang="en-US" sz="1250" dirty="0"/>
          </a:p>
        </p:txBody>
      </p:sp>
      <p:sp>
        <p:nvSpPr>
          <p:cNvPr id="14" name="Shape 11"/>
          <p:cNvSpPr/>
          <p:nvPr/>
        </p:nvSpPr>
        <p:spPr>
          <a:xfrm>
            <a:off x="564356" y="3866912"/>
            <a:ext cx="8015288" cy="46041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5" name="Text 12"/>
          <p:cNvSpPr/>
          <p:nvPr/>
        </p:nvSpPr>
        <p:spPr>
          <a:xfrm>
            <a:off x="723424" y="3969901"/>
            <a:ext cx="2082641" cy="2544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Age</a:t>
            </a:r>
            <a:endParaRPr lang="en-US" sz="1250" dirty="0"/>
          </a:p>
        </p:txBody>
      </p:sp>
      <p:sp>
        <p:nvSpPr>
          <p:cNvPr id="16" name="Text 13"/>
          <p:cNvSpPr/>
          <p:nvPr/>
        </p:nvSpPr>
        <p:spPr>
          <a:xfrm>
            <a:off x="3131820" y="3969901"/>
            <a:ext cx="3681889" cy="2544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Age of customer, vital for demographic segmentation</a:t>
            </a:r>
            <a:endParaRPr lang="en-US" sz="1250" dirty="0"/>
          </a:p>
        </p:txBody>
      </p:sp>
      <p:sp>
        <p:nvSpPr>
          <p:cNvPr id="17" name="Text 14"/>
          <p:cNvSpPr/>
          <p:nvPr/>
        </p:nvSpPr>
        <p:spPr>
          <a:xfrm>
            <a:off x="7139464" y="3969901"/>
            <a:ext cx="1281112" cy="2544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b="1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Integer</a:t>
            </a:r>
            <a:endParaRPr lang="en-US" sz="1250" dirty="0"/>
          </a:p>
        </p:txBody>
      </p:sp>
      <p:sp>
        <p:nvSpPr>
          <p:cNvPr id="18" name="Shape 15"/>
          <p:cNvSpPr/>
          <p:nvPr/>
        </p:nvSpPr>
        <p:spPr>
          <a:xfrm>
            <a:off x="564356" y="4327327"/>
            <a:ext cx="8015288" cy="71485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9" name="Text 16"/>
          <p:cNvSpPr/>
          <p:nvPr/>
        </p:nvSpPr>
        <p:spPr>
          <a:xfrm>
            <a:off x="723424" y="4430316"/>
            <a:ext cx="2082641" cy="2544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Gender</a:t>
            </a:r>
            <a:endParaRPr lang="en-US" sz="1250" dirty="0"/>
          </a:p>
        </p:txBody>
      </p:sp>
      <p:sp>
        <p:nvSpPr>
          <p:cNvPr id="20" name="Text 17"/>
          <p:cNvSpPr/>
          <p:nvPr/>
        </p:nvSpPr>
        <p:spPr>
          <a:xfrm>
            <a:off x="3131820" y="4430316"/>
            <a:ext cx="3681889" cy="5088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Gender of customer, informing targeted marketing strategies</a:t>
            </a:r>
            <a:endParaRPr lang="en-US" sz="1250" dirty="0"/>
          </a:p>
        </p:txBody>
      </p:sp>
      <p:sp>
        <p:nvSpPr>
          <p:cNvPr id="21" name="Text 18"/>
          <p:cNvSpPr/>
          <p:nvPr/>
        </p:nvSpPr>
        <p:spPr>
          <a:xfrm>
            <a:off x="7139464" y="4430316"/>
            <a:ext cx="1281112" cy="2544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b="1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Varchar</a:t>
            </a:r>
            <a:endParaRPr lang="en-US" sz="1250" dirty="0"/>
          </a:p>
        </p:txBody>
      </p:sp>
      <p:sp>
        <p:nvSpPr>
          <p:cNvPr id="22" name="Shape 19"/>
          <p:cNvSpPr/>
          <p:nvPr/>
        </p:nvSpPr>
        <p:spPr>
          <a:xfrm>
            <a:off x="564356" y="5042178"/>
            <a:ext cx="8015288" cy="71485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3" name="Text 20"/>
          <p:cNvSpPr/>
          <p:nvPr/>
        </p:nvSpPr>
        <p:spPr>
          <a:xfrm>
            <a:off x="723424" y="5145167"/>
            <a:ext cx="2082641" cy="2544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Product_Category</a:t>
            </a:r>
            <a:endParaRPr lang="en-US" sz="1250" dirty="0"/>
          </a:p>
        </p:txBody>
      </p:sp>
      <p:sp>
        <p:nvSpPr>
          <p:cNvPr id="24" name="Text 21"/>
          <p:cNvSpPr/>
          <p:nvPr/>
        </p:nvSpPr>
        <p:spPr>
          <a:xfrm>
            <a:off x="3131820" y="5145167"/>
            <a:ext cx="3681889" cy="5088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Category of product purchased, revealing popular trends</a:t>
            </a:r>
            <a:endParaRPr lang="en-US" sz="1250" dirty="0"/>
          </a:p>
        </p:txBody>
      </p:sp>
      <p:sp>
        <p:nvSpPr>
          <p:cNvPr id="25" name="Text 22"/>
          <p:cNvSpPr/>
          <p:nvPr/>
        </p:nvSpPr>
        <p:spPr>
          <a:xfrm>
            <a:off x="7139464" y="5145167"/>
            <a:ext cx="1281112" cy="2544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b="1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Varchar</a:t>
            </a:r>
            <a:endParaRPr lang="en-US" sz="1250" dirty="0"/>
          </a:p>
        </p:txBody>
      </p:sp>
      <p:sp>
        <p:nvSpPr>
          <p:cNvPr id="26" name="Shape 23"/>
          <p:cNvSpPr/>
          <p:nvPr/>
        </p:nvSpPr>
        <p:spPr>
          <a:xfrm>
            <a:off x="564356" y="5757029"/>
            <a:ext cx="8015288" cy="460415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7" name="Text 24"/>
          <p:cNvSpPr/>
          <p:nvPr/>
        </p:nvSpPr>
        <p:spPr>
          <a:xfrm>
            <a:off x="723424" y="5860018"/>
            <a:ext cx="2082641" cy="2544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Quantity</a:t>
            </a:r>
            <a:endParaRPr lang="en-US" sz="1250" dirty="0"/>
          </a:p>
        </p:txBody>
      </p:sp>
      <p:sp>
        <p:nvSpPr>
          <p:cNvPr id="28" name="Text 25"/>
          <p:cNvSpPr/>
          <p:nvPr/>
        </p:nvSpPr>
        <p:spPr>
          <a:xfrm>
            <a:off x="3131820" y="5860018"/>
            <a:ext cx="3681889" cy="2544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Quantity of items purchased in a single transaction</a:t>
            </a:r>
            <a:endParaRPr lang="en-US" sz="1250" dirty="0"/>
          </a:p>
        </p:txBody>
      </p:sp>
      <p:sp>
        <p:nvSpPr>
          <p:cNvPr id="29" name="Text 26"/>
          <p:cNvSpPr/>
          <p:nvPr/>
        </p:nvSpPr>
        <p:spPr>
          <a:xfrm>
            <a:off x="7139464" y="5860018"/>
            <a:ext cx="1281112" cy="2544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b="1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Integer</a:t>
            </a:r>
            <a:endParaRPr lang="en-US" sz="1250" dirty="0"/>
          </a:p>
        </p:txBody>
      </p:sp>
      <p:sp>
        <p:nvSpPr>
          <p:cNvPr id="30" name="Shape 27"/>
          <p:cNvSpPr/>
          <p:nvPr/>
        </p:nvSpPr>
        <p:spPr>
          <a:xfrm>
            <a:off x="564356" y="6217444"/>
            <a:ext cx="8015288" cy="71485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31" name="Text 28"/>
          <p:cNvSpPr/>
          <p:nvPr/>
        </p:nvSpPr>
        <p:spPr>
          <a:xfrm>
            <a:off x="723424" y="6320433"/>
            <a:ext cx="2082641" cy="2544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Total_Amount</a:t>
            </a:r>
            <a:endParaRPr lang="en-US" sz="1250" dirty="0"/>
          </a:p>
        </p:txBody>
      </p:sp>
      <p:sp>
        <p:nvSpPr>
          <p:cNvPr id="32" name="Text 29"/>
          <p:cNvSpPr/>
          <p:nvPr/>
        </p:nvSpPr>
        <p:spPr>
          <a:xfrm>
            <a:off x="3131820" y="6320433"/>
            <a:ext cx="3681889" cy="5088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Total monetary value of the transaction, for revenue tracking</a:t>
            </a:r>
            <a:endParaRPr lang="en-US" sz="1250" dirty="0"/>
          </a:p>
        </p:txBody>
      </p:sp>
      <p:sp>
        <p:nvSpPr>
          <p:cNvPr id="33" name="Text 30"/>
          <p:cNvSpPr/>
          <p:nvPr/>
        </p:nvSpPr>
        <p:spPr>
          <a:xfrm>
            <a:off x="7139464" y="6320433"/>
            <a:ext cx="1281112" cy="2544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b="1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Numeric</a:t>
            </a:r>
            <a:endParaRPr lang="en-US" sz="12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95776" y="1189673"/>
            <a:ext cx="6082308" cy="4167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50"/>
              </a:lnSpc>
              <a:buNone/>
            </a:pPr>
            <a:r>
              <a:rPr lang="en-US" sz="26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Unlocking Insights: Our Data Workflow</a:t>
            </a:r>
            <a:endParaRPr lang="en-US" sz="26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776" y="1818799"/>
            <a:ext cx="708303" cy="84986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345644" y="1960364"/>
            <a:ext cx="1666518" cy="2083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3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Collect &amp; Ingest Data</a:t>
            </a:r>
            <a:endParaRPr lang="en-US" sz="1300" dirty="0"/>
          </a:p>
        </p:txBody>
      </p:sp>
      <p:sp>
        <p:nvSpPr>
          <p:cNvPr id="6" name="Text 2"/>
          <p:cNvSpPr/>
          <p:nvPr/>
        </p:nvSpPr>
        <p:spPr>
          <a:xfrm>
            <a:off x="1345644" y="2253615"/>
            <a:ext cx="7302579" cy="2266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Securely load raw datasets into PostgreSQL for robust storage.</a:t>
            </a:r>
            <a:endParaRPr lang="en-US" sz="11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776" y="2668667"/>
            <a:ext cx="708303" cy="84986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345644" y="2810232"/>
            <a:ext cx="1666518" cy="2083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3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Analyze &amp; Explore</a:t>
            </a:r>
            <a:endParaRPr lang="en-US" sz="1300" dirty="0"/>
          </a:p>
        </p:txBody>
      </p:sp>
      <p:sp>
        <p:nvSpPr>
          <p:cNvPr id="9" name="Text 4"/>
          <p:cNvSpPr/>
          <p:nvPr/>
        </p:nvSpPr>
        <p:spPr>
          <a:xfrm>
            <a:off x="1345644" y="3103483"/>
            <a:ext cx="7302579" cy="2266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Execute targeted SQL queries to uncover initial trends and patterns.</a:t>
            </a:r>
            <a:endParaRPr lang="en-US" sz="11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776" y="3518535"/>
            <a:ext cx="708303" cy="84986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345644" y="3660100"/>
            <a:ext cx="1666518" cy="2083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3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Refine &amp; Prepare</a:t>
            </a:r>
            <a:endParaRPr lang="en-US" sz="1300" dirty="0"/>
          </a:p>
        </p:txBody>
      </p:sp>
      <p:sp>
        <p:nvSpPr>
          <p:cNvPr id="12" name="Text 6"/>
          <p:cNvSpPr/>
          <p:nvPr/>
        </p:nvSpPr>
        <p:spPr>
          <a:xfrm>
            <a:off x="1345644" y="3953351"/>
            <a:ext cx="7302579" cy="2266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Leverage Python for advanced data cleaning and transformation.</a:t>
            </a:r>
            <a:endParaRPr lang="en-US" sz="110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776" y="4368403"/>
            <a:ext cx="708303" cy="849868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345644" y="4509968"/>
            <a:ext cx="1666518" cy="2083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3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Visualize &amp; Report</a:t>
            </a:r>
            <a:endParaRPr lang="en-US" sz="1300" dirty="0"/>
          </a:p>
        </p:txBody>
      </p:sp>
      <p:sp>
        <p:nvSpPr>
          <p:cNvPr id="15" name="Text 8"/>
          <p:cNvSpPr/>
          <p:nvPr/>
        </p:nvSpPr>
        <p:spPr>
          <a:xfrm>
            <a:off x="1345644" y="4803219"/>
            <a:ext cx="7302579" cy="2266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Develop interactive Power BI dashboards for compelling data storytelling.</a:t>
            </a:r>
            <a:endParaRPr lang="en-US" sz="1100" dirty="0"/>
          </a:p>
        </p:txBody>
      </p:sp>
      <p:sp>
        <p:nvSpPr>
          <p:cNvPr id="16" name="Shape 9"/>
          <p:cNvSpPr/>
          <p:nvPr/>
        </p:nvSpPr>
        <p:spPr>
          <a:xfrm>
            <a:off x="495776" y="5377577"/>
            <a:ext cx="8152448" cy="1662232"/>
          </a:xfrm>
          <a:prstGeom prst="roundRect">
            <a:avLst>
              <a:gd name="adj" fmla="val 1278"/>
            </a:avLst>
          </a:prstGeom>
          <a:solidFill>
            <a:srgbClr val="D4E3CF"/>
          </a:solidFill>
          <a:ln/>
        </p:spPr>
      </p:sp>
      <p:pic>
        <p:nvPicPr>
          <p:cNvPr id="1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7342" y="5568672"/>
            <a:ext cx="208240" cy="166568"/>
          </a:xfrm>
          <a:prstGeom prst="rect">
            <a:avLst/>
          </a:prstGeom>
        </p:spPr>
      </p:pic>
      <p:sp>
        <p:nvSpPr>
          <p:cNvPr id="18" name="Text 10"/>
          <p:cNvSpPr/>
          <p:nvPr/>
        </p:nvSpPr>
        <p:spPr>
          <a:xfrm>
            <a:off x="987147" y="5554504"/>
            <a:ext cx="1666518" cy="2083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300" dirty="0">
                <a:solidFill>
                  <a:srgbClr val="00000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Key SQL Operation</a:t>
            </a:r>
            <a:endParaRPr lang="en-US" sz="1300" dirty="0"/>
          </a:p>
        </p:txBody>
      </p:sp>
      <p:sp>
        <p:nvSpPr>
          <p:cNvPr id="19" name="Text 11"/>
          <p:cNvSpPr/>
          <p:nvPr/>
        </p:nvSpPr>
        <p:spPr>
          <a:xfrm>
            <a:off x="987147" y="5904428"/>
            <a:ext cx="7519511" cy="9372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Example: Discover top-selling product categories to </a:t>
            </a:r>
            <a:pPr algn="l" indent="0" marL="0">
              <a:lnSpc>
                <a:spcPts val="1750"/>
              </a:lnSpc>
              <a:buNone/>
            </a:pPr>
            <a:r>
              <a:rPr lang="en-US" sz="1100" b="1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maximize revenue potential</a:t>
            </a:r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.</a:t>
            </a:r>
            <a:endParaRPr lang="en-US" sz="1100" dirty="0"/>
          </a:p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000000"/>
                </a:solidFill>
                <a:highlight>
                  <a:srgbClr val="F1E8D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SELECT product_category, SUM(total_amount) AS total_sales FROM shopping_data GROUP BY product_category ORDER BY total_sales DESC;</a:t>
            </a:r>
            <a:endParaRPr lang="en-US" sz="11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516380" y="536138"/>
            <a:ext cx="6613327" cy="5729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500"/>
              </a:lnSpc>
              <a:buNone/>
            </a:pPr>
            <a:r>
              <a:rPr lang="en-US" sz="36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Unveiling Critical Data Insights</a:t>
            </a:r>
            <a:endParaRPr lang="en-US" sz="3600" dirty="0"/>
          </a:p>
        </p:txBody>
      </p:sp>
      <p:sp>
        <p:nvSpPr>
          <p:cNvPr id="3" name="Shape 1"/>
          <p:cNvSpPr/>
          <p:nvPr/>
        </p:nvSpPr>
        <p:spPr>
          <a:xfrm>
            <a:off x="1516380" y="1620322"/>
            <a:ext cx="438269" cy="438269"/>
          </a:xfrm>
          <a:prstGeom prst="roundRect">
            <a:avLst>
              <a:gd name="adj" fmla="val 6668"/>
            </a:avLst>
          </a:prstGeom>
          <a:solidFill>
            <a:srgbClr val="F3E7D4"/>
          </a:solidFill>
          <a:ln/>
        </p:spPr>
      </p:sp>
      <p:sp>
        <p:nvSpPr>
          <p:cNvPr id="4" name="Text 2"/>
          <p:cNvSpPr/>
          <p:nvPr/>
        </p:nvSpPr>
        <p:spPr>
          <a:xfrm>
            <a:off x="2149435" y="1687235"/>
            <a:ext cx="3206710" cy="2864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Top Categories Drive Revenue</a:t>
            </a:r>
            <a:endParaRPr lang="en-US" sz="1800" dirty="0"/>
          </a:p>
        </p:txBody>
      </p:sp>
      <p:sp>
        <p:nvSpPr>
          <p:cNvPr id="5" name="Text 3"/>
          <p:cNvSpPr/>
          <p:nvPr/>
        </p:nvSpPr>
        <p:spPr>
          <a:xfrm>
            <a:off x="2149435" y="2168485"/>
            <a:ext cx="4928116" cy="6231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Identify high-impact product categories fueling significant sales growth.</a:t>
            </a:r>
            <a:endParaRPr lang="en-US" sz="1500" dirty="0"/>
          </a:p>
        </p:txBody>
      </p:sp>
      <p:sp>
        <p:nvSpPr>
          <p:cNvPr id="6" name="Shape 4"/>
          <p:cNvSpPr/>
          <p:nvPr/>
        </p:nvSpPr>
        <p:spPr>
          <a:xfrm>
            <a:off x="1516380" y="3181231"/>
            <a:ext cx="438269" cy="438269"/>
          </a:xfrm>
          <a:prstGeom prst="roundRect">
            <a:avLst>
              <a:gd name="adj" fmla="val 6668"/>
            </a:avLst>
          </a:prstGeom>
          <a:solidFill>
            <a:srgbClr val="F3E7D4"/>
          </a:solidFill>
          <a:ln/>
        </p:spPr>
      </p:sp>
      <p:sp>
        <p:nvSpPr>
          <p:cNvPr id="7" name="Text 5"/>
          <p:cNvSpPr/>
          <p:nvPr/>
        </p:nvSpPr>
        <p:spPr>
          <a:xfrm>
            <a:off x="2149435" y="3248144"/>
            <a:ext cx="3558540" cy="2864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Target High-Value Demographics</a:t>
            </a:r>
            <a:endParaRPr lang="en-US" sz="1800" dirty="0"/>
          </a:p>
        </p:txBody>
      </p:sp>
      <p:sp>
        <p:nvSpPr>
          <p:cNvPr id="8" name="Text 6"/>
          <p:cNvSpPr/>
          <p:nvPr/>
        </p:nvSpPr>
        <p:spPr>
          <a:xfrm>
            <a:off x="2149435" y="3729395"/>
            <a:ext cx="4928116" cy="6231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Pinpoint age groups exhibiting elevated spending patterns, optimizing outreach.</a:t>
            </a:r>
            <a:endParaRPr lang="en-US" sz="1500" dirty="0"/>
          </a:p>
        </p:txBody>
      </p:sp>
      <p:sp>
        <p:nvSpPr>
          <p:cNvPr id="9" name="Shape 7"/>
          <p:cNvSpPr/>
          <p:nvPr/>
        </p:nvSpPr>
        <p:spPr>
          <a:xfrm>
            <a:off x="1516380" y="4742140"/>
            <a:ext cx="438269" cy="438269"/>
          </a:xfrm>
          <a:prstGeom prst="roundRect">
            <a:avLst>
              <a:gd name="adj" fmla="val 6668"/>
            </a:avLst>
          </a:prstGeom>
          <a:solidFill>
            <a:srgbClr val="F3E7D4"/>
          </a:solidFill>
          <a:ln/>
        </p:spPr>
      </p:sp>
      <p:sp>
        <p:nvSpPr>
          <p:cNvPr id="10" name="Text 8"/>
          <p:cNvSpPr/>
          <p:nvPr/>
        </p:nvSpPr>
        <p:spPr>
          <a:xfrm>
            <a:off x="2149435" y="4809053"/>
            <a:ext cx="2915722" cy="2864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Core Products Fuel Growth</a:t>
            </a:r>
            <a:endParaRPr lang="en-US" sz="1800" dirty="0"/>
          </a:p>
        </p:txBody>
      </p:sp>
      <p:sp>
        <p:nvSpPr>
          <p:cNvPr id="11" name="Text 9"/>
          <p:cNvSpPr/>
          <p:nvPr/>
        </p:nvSpPr>
        <p:spPr>
          <a:xfrm>
            <a:off x="2149435" y="5290304"/>
            <a:ext cx="4928116" cy="6231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Discover the vital few products generating a large portion of total revenue.</a:t>
            </a:r>
            <a:endParaRPr lang="en-US" sz="1500" dirty="0"/>
          </a:p>
        </p:txBody>
      </p:sp>
      <p:sp>
        <p:nvSpPr>
          <p:cNvPr id="12" name="Shape 10"/>
          <p:cNvSpPr/>
          <p:nvPr/>
        </p:nvSpPr>
        <p:spPr>
          <a:xfrm>
            <a:off x="1516380" y="6303050"/>
            <a:ext cx="438269" cy="438269"/>
          </a:xfrm>
          <a:prstGeom prst="roundRect">
            <a:avLst>
              <a:gd name="adj" fmla="val 6668"/>
            </a:avLst>
          </a:prstGeom>
          <a:solidFill>
            <a:srgbClr val="F3E7D4"/>
          </a:solidFill>
          <a:ln/>
        </p:spPr>
      </p:sp>
      <p:sp>
        <p:nvSpPr>
          <p:cNvPr id="13" name="Text 11"/>
          <p:cNvSpPr/>
          <p:nvPr/>
        </p:nvSpPr>
        <p:spPr>
          <a:xfrm>
            <a:off x="2149435" y="6369963"/>
            <a:ext cx="3652004" cy="2864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Optimize with Behavioral Patterns</a:t>
            </a:r>
            <a:endParaRPr lang="en-US" sz="1800" dirty="0"/>
          </a:p>
        </p:txBody>
      </p:sp>
      <p:sp>
        <p:nvSpPr>
          <p:cNvPr id="14" name="Text 12"/>
          <p:cNvSpPr/>
          <p:nvPr/>
        </p:nvSpPr>
        <p:spPr>
          <a:xfrm>
            <a:off x="2149435" y="6851213"/>
            <a:ext cx="4928116" cy="6231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Leverage clear purchasing trends to inform precise, targeted marketing strategies.</a:t>
            </a:r>
            <a:endParaRPr lang="en-US" sz="1500" dirty="0"/>
          </a:p>
        </p:txBody>
      </p:sp>
      <p:pic>
        <p:nvPicPr>
          <p:cNvPr id="1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60469" y="1620322"/>
            <a:ext cx="5561171" cy="5561171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97786" y="758190"/>
            <a:ext cx="7921228" cy="10275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000"/>
              </a:lnSpc>
              <a:buNone/>
            </a:pPr>
            <a:r>
              <a:rPr lang="en-US" sz="32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Data-Driven Decisions: Power BI Dashboard</a:t>
            </a:r>
            <a:endParaRPr lang="en-US" sz="3200" dirty="0"/>
          </a:p>
        </p:txBody>
      </p:sp>
      <p:sp>
        <p:nvSpPr>
          <p:cNvPr id="4" name="Text 1"/>
          <p:cNvSpPr/>
          <p:nvPr/>
        </p:nvSpPr>
        <p:spPr>
          <a:xfrm>
            <a:off x="6097786" y="2047637"/>
            <a:ext cx="7921228" cy="5588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Dive into a dynamic, interactive dashboard designed to reveal critical business insights through comprehensive visualizations:</a:t>
            </a:r>
            <a:endParaRPr lang="en-US" sz="1350" dirty="0"/>
          </a:p>
        </p:txBody>
      </p:sp>
      <p:sp>
        <p:nvSpPr>
          <p:cNvPr id="5" name="Shape 2"/>
          <p:cNvSpPr/>
          <p:nvPr/>
        </p:nvSpPr>
        <p:spPr>
          <a:xfrm>
            <a:off x="6097786" y="2802969"/>
            <a:ext cx="7921228" cy="1036082"/>
          </a:xfrm>
          <a:prstGeom prst="roundRect">
            <a:avLst>
              <a:gd name="adj" fmla="val 2529"/>
            </a:avLst>
          </a:prstGeom>
          <a:solidFill>
            <a:srgbClr val="FEF5E7"/>
          </a:solidFill>
          <a:ln w="22860">
            <a:solidFill>
              <a:srgbClr val="D9CDBA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6295311" y="3000494"/>
            <a:ext cx="2055019" cy="2568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Essential KPI Cards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6295311" y="3362087"/>
            <a:ext cx="7526179" cy="2794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Track performance instantly with key metrics: Total Sales &amp; Customer Acquisition.</a:t>
            </a:r>
            <a:endParaRPr lang="en-US" sz="1350" dirty="0"/>
          </a:p>
        </p:txBody>
      </p:sp>
      <p:sp>
        <p:nvSpPr>
          <p:cNvPr id="8" name="Shape 5"/>
          <p:cNvSpPr/>
          <p:nvPr/>
        </p:nvSpPr>
        <p:spPr>
          <a:xfrm>
            <a:off x="6097786" y="4013716"/>
            <a:ext cx="7921228" cy="1036082"/>
          </a:xfrm>
          <a:prstGeom prst="roundRect">
            <a:avLst>
              <a:gd name="adj" fmla="val 2529"/>
            </a:avLst>
          </a:prstGeom>
          <a:solidFill>
            <a:srgbClr val="FEF5E7"/>
          </a:solidFill>
          <a:ln w="22860">
            <a:solidFill>
              <a:srgbClr val="D9CDBA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6295311" y="4211241"/>
            <a:ext cx="2614374" cy="2568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Strategic Category Analysis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6295311" y="4572833"/>
            <a:ext cx="7526179" cy="2794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Identify top performers and growth opportunities: Sales by Category Bar Chart.</a:t>
            </a:r>
            <a:endParaRPr lang="en-US" sz="1350" dirty="0"/>
          </a:p>
        </p:txBody>
      </p:sp>
      <p:sp>
        <p:nvSpPr>
          <p:cNvPr id="11" name="Shape 8"/>
          <p:cNvSpPr/>
          <p:nvPr/>
        </p:nvSpPr>
        <p:spPr>
          <a:xfrm>
            <a:off x="6097786" y="5224463"/>
            <a:ext cx="7921228" cy="1036082"/>
          </a:xfrm>
          <a:prstGeom prst="roundRect">
            <a:avLst>
              <a:gd name="adj" fmla="val 2529"/>
            </a:avLst>
          </a:prstGeom>
          <a:solidFill>
            <a:srgbClr val="FEF5E7"/>
          </a:solidFill>
          <a:ln w="22860">
            <a:solidFill>
              <a:srgbClr val="D9CDBA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295311" y="5421987"/>
            <a:ext cx="2921437" cy="2568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Demographic Insights: Gender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6295311" y="5783580"/>
            <a:ext cx="7526179" cy="2794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Understand customer segments better: Sales by Gender Pie Chart.</a:t>
            </a:r>
            <a:endParaRPr lang="en-US" sz="1350" dirty="0"/>
          </a:p>
        </p:txBody>
      </p:sp>
      <p:sp>
        <p:nvSpPr>
          <p:cNvPr id="14" name="Shape 11"/>
          <p:cNvSpPr/>
          <p:nvPr/>
        </p:nvSpPr>
        <p:spPr>
          <a:xfrm>
            <a:off x="6097786" y="6435209"/>
            <a:ext cx="7921228" cy="1036082"/>
          </a:xfrm>
          <a:prstGeom prst="roundRect">
            <a:avLst>
              <a:gd name="adj" fmla="val 2529"/>
            </a:avLst>
          </a:prstGeom>
          <a:solidFill>
            <a:srgbClr val="FEF5E7"/>
          </a:solidFill>
          <a:ln w="22860">
            <a:solidFill>
              <a:srgbClr val="D9CDBA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6295311" y="6632734"/>
            <a:ext cx="3165634" cy="2568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Maximize Revenue: Top Products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6295311" y="6994327"/>
            <a:ext cx="7526179" cy="2794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Pinpoint success: Detailed table of best-selling items.</a:t>
            </a:r>
            <a:endParaRPr lang="en-US" sz="13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2026-01-06T08:39:54Z</dcterms:created>
  <dcterms:modified xsi:type="dcterms:W3CDTF">2026-01-06T08:39:54Z</dcterms:modified>
</cp:coreProperties>
</file>